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4" r:id="rId10"/>
    <p:sldId id="265" r:id="rId11"/>
    <p:sldId id="266" r:id="rId12"/>
    <p:sldId id="268" r:id="rId13"/>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10" name="Taisnleņķa trīsstūris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Virsrakst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lv-LV" smtClean="0"/>
              <a:t>Rediģēt šablona virsraksta stilu</a:t>
            </a:r>
            <a:endParaRPr kumimoji="0" lang="en-US"/>
          </a:p>
        </p:txBody>
      </p:sp>
      <p:sp>
        <p:nvSpPr>
          <p:cNvPr id="17" name="Apakšvirsrakst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lv-LV" smtClean="0"/>
              <a:t>Noklikšķiniet, lai rediģētu šablona apakšvirsraksta stilu</a:t>
            </a:r>
            <a:endParaRPr kumimoji="0" lang="en-US"/>
          </a:p>
        </p:txBody>
      </p:sp>
      <p:grpSp>
        <p:nvGrpSpPr>
          <p:cNvPr id="2" name="Grupa 1"/>
          <p:cNvGrpSpPr/>
          <p:nvPr/>
        </p:nvGrpSpPr>
        <p:grpSpPr>
          <a:xfrm>
            <a:off x="-3765" y="4953000"/>
            <a:ext cx="9147765" cy="1912088"/>
            <a:chOff x="-3765" y="4832896"/>
            <a:chExt cx="9147765" cy="2032192"/>
          </a:xfrm>
        </p:grpSpPr>
        <p:sp>
          <p:nvSpPr>
            <p:cNvPr id="7" name="Brīvform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Brīvform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Brīvform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Taisns savienotājs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uma vietturis 29"/>
          <p:cNvSpPr>
            <a:spLocks noGrp="1"/>
          </p:cNvSpPr>
          <p:nvPr>
            <p:ph type="dt" sz="half" idx="10"/>
          </p:nvPr>
        </p:nvSpPr>
        <p:spPr/>
        <p:txBody>
          <a:bodyPr/>
          <a:lstStyle>
            <a:lvl1pPr>
              <a:defRPr>
                <a:solidFill>
                  <a:srgbClr val="FFFFFF"/>
                </a:solidFill>
              </a:defRPr>
            </a:lvl1pPr>
            <a:extLst/>
          </a:lstStyle>
          <a:p>
            <a:fld id="{EFF58E23-8210-4CB5-8902-A65D9A8DB141}" type="datetimeFigureOut">
              <a:rPr lang="lv-LV" smtClean="0"/>
              <a:pPr/>
              <a:t>2014.04.13.</a:t>
            </a:fld>
            <a:endParaRPr lang="lv-LV"/>
          </a:p>
        </p:txBody>
      </p:sp>
      <p:sp>
        <p:nvSpPr>
          <p:cNvPr id="19" name="Kājenes vietturis 18"/>
          <p:cNvSpPr>
            <a:spLocks noGrp="1"/>
          </p:cNvSpPr>
          <p:nvPr>
            <p:ph type="ftr" sz="quarter" idx="11"/>
          </p:nvPr>
        </p:nvSpPr>
        <p:spPr/>
        <p:txBody>
          <a:bodyPr/>
          <a:lstStyle>
            <a:lvl1pPr>
              <a:defRPr>
                <a:solidFill>
                  <a:schemeClr val="accent1">
                    <a:tint val="20000"/>
                  </a:schemeClr>
                </a:solidFill>
              </a:defRPr>
            </a:lvl1pPr>
            <a:extLst/>
          </a:lstStyle>
          <a:p>
            <a:endParaRPr lang="lv-LV"/>
          </a:p>
        </p:txBody>
      </p:sp>
      <p:sp>
        <p:nvSpPr>
          <p:cNvPr id="27" name="Slaida numura vietturis 26"/>
          <p:cNvSpPr>
            <a:spLocks noGrp="1"/>
          </p:cNvSpPr>
          <p:nvPr>
            <p:ph type="sldNum" sz="quarter" idx="12"/>
          </p:nvPr>
        </p:nvSpPr>
        <p:spPr/>
        <p:txBody>
          <a:bodyPr/>
          <a:lstStyle>
            <a:lvl1pPr>
              <a:defRPr>
                <a:solidFill>
                  <a:srgbClr val="FFFFFF"/>
                </a:solidFill>
              </a:defRPr>
            </a:lvl1pPr>
            <a:extLst/>
          </a:lstStyle>
          <a:p>
            <a:fld id="{81AD6947-516A-4AA8-AC9A-9AE7F7BC9673}"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457200" y="1481329"/>
            <a:ext cx="8229600" cy="4386071"/>
          </a:xfrm>
        </p:spPr>
        <p:txBody>
          <a:bodyPr vert="eaVert"/>
          <a:lstStyle>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81AD6947-516A-4AA8-AC9A-9AE7F7BC9673}"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844013" y="274640"/>
            <a:ext cx="1777470" cy="5592761"/>
          </a:xfrm>
        </p:spPr>
        <p:txBody>
          <a:bodyPr vert="eaVert"/>
          <a:lstStyle>
            <a:extLs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457200" y="274641"/>
            <a:ext cx="6324600" cy="5592760"/>
          </a:xfrm>
        </p:spPr>
        <p:txBody>
          <a:bodyPr vert="eaVert"/>
          <a:lstStyle>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81AD6947-516A-4AA8-AC9A-9AE7F7BC9673}"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3" name="Satura vietturis 2"/>
          <p:cNvSpPr>
            <a:spLocks noGrp="1"/>
          </p:cNvSpPr>
          <p:nvPr>
            <p:ph idx="1"/>
          </p:nvPr>
        </p:nvSpPr>
        <p:spPr/>
        <p:txBody>
          <a:bodyPr/>
          <a:lstStyle>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81AD6947-516A-4AA8-AC9A-9AE7F7BC9673}" type="slidenum">
              <a:rPr lang="lv-LV" smtClean="0"/>
              <a:pPr/>
              <a:t>‹#›</a:t>
            </a:fld>
            <a:endParaRPr lang="lv-LV"/>
          </a:p>
        </p:txBody>
      </p:sp>
      <p:sp>
        <p:nvSpPr>
          <p:cNvPr id="7" name="Virsraksts 6"/>
          <p:cNvSpPr>
            <a:spLocks noGrp="1"/>
          </p:cNvSpPr>
          <p:nvPr>
            <p:ph type="title"/>
          </p:nvPr>
        </p:nvSpPr>
        <p:spPr/>
        <p:txBody>
          <a:bodyPr rtlCol="0"/>
          <a:lstStyle>
            <a:extLst/>
          </a:lstStyle>
          <a:p>
            <a:r>
              <a:rPr kumimoji="0" lang="lv-LV" smtClean="0"/>
              <a:t>Rediģēt šablona virsraksta stilu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lv-LV" smtClean="0"/>
              <a:t>Noklikšķiniet, lai rediģētu šablona teksta stilus</a:t>
            </a:r>
          </a:p>
        </p:txBody>
      </p:sp>
      <p:sp>
        <p:nvSpPr>
          <p:cNvPr id="4" name="Datuma vietturis 3"/>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5" name="Kājenes vietturis 4"/>
          <p:cNvSpPr>
            <a:spLocks noGrp="1"/>
          </p:cNvSpPr>
          <p:nvPr>
            <p:ph type="ftr" sz="quarter" idx="11"/>
          </p:nvPr>
        </p:nvSpPr>
        <p:spPr/>
        <p:txBody>
          <a:bodyPr/>
          <a:lstStyle>
            <a:extLst/>
          </a:lstStyle>
          <a:p>
            <a:endParaRPr lang="lv-LV"/>
          </a:p>
        </p:txBody>
      </p:sp>
      <p:sp>
        <p:nvSpPr>
          <p:cNvPr id="6" name="Slaida numura vietturis 5"/>
          <p:cNvSpPr>
            <a:spLocks noGrp="1"/>
          </p:cNvSpPr>
          <p:nvPr>
            <p:ph type="sldNum" sz="quarter" idx="12"/>
          </p:nvPr>
        </p:nvSpPr>
        <p:spPr/>
        <p:txBody>
          <a:bodyPr/>
          <a:lstStyle>
            <a:extLst/>
          </a:lstStyle>
          <a:p>
            <a:fld id="{81AD6947-516A-4AA8-AC9A-9AE7F7BC9673}" type="slidenum">
              <a:rPr lang="lv-LV" smtClean="0"/>
              <a:pPr/>
              <a:t>‹#›</a:t>
            </a:fld>
            <a:endParaRPr lang="lv-LV"/>
          </a:p>
        </p:txBody>
      </p:sp>
      <p:sp>
        <p:nvSpPr>
          <p:cNvPr id="7" name="V veida bultiņ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V veida bultiņ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3" name="Satura vietturis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Satura vietturis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81AD6947-516A-4AA8-AC9A-9AE7F7BC9673}" type="slidenum">
              <a:rPr lang="lv-LV" smtClean="0"/>
              <a:pPr/>
              <a:t>‹#›</a:t>
            </a:fld>
            <a:endParaRPr lang="lv-LV"/>
          </a:p>
        </p:txBody>
      </p:sp>
      <p:sp>
        <p:nvSpPr>
          <p:cNvPr id="8" name="Virsraksts 7"/>
          <p:cNvSpPr>
            <a:spLocks noGrp="1"/>
          </p:cNvSpPr>
          <p:nvPr>
            <p:ph type="title"/>
          </p:nvPr>
        </p:nvSpPr>
        <p:spPr/>
        <p:txBody>
          <a:bodyPr rtlCol="0"/>
          <a:lstStyle>
            <a:extLst/>
          </a:lstStyle>
          <a:p>
            <a:r>
              <a:rPr kumimoji="0" lang="lv-LV" smtClean="0"/>
              <a:t>Rediģēt šablona virsraksta stilu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8229600" cy="1143000"/>
          </a:xfrm>
        </p:spPr>
        <p:txBody>
          <a:bodyPr anchor="ctr"/>
          <a:lstStyle>
            <a:lvl1pPr>
              <a:defRPr/>
            </a:lvl1pPr>
            <a:extLst/>
          </a:lstStyle>
          <a:p>
            <a:r>
              <a:rPr kumimoji="0" lang="lv-LV" smtClean="0"/>
              <a:t>Rediģēt šablona virsraksta stilu</a:t>
            </a:r>
            <a:endParaRPr kumimoji="0" lang="en-US"/>
          </a:p>
        </p:txBody>
      </p:sp>
      <p:sp>
        <p:nvSpPr>
          <p:cNvPr id="3" name="Teksta vietturis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Noklikšķiniet, lai rediģētu šablona teksta stilus</a:t>
            </a:r>
          </a:p>
        </p:txBody>
      </p:sp>
      <p:sp>
        <p:nvSpPr>
          <p:cNvPr id="4" name="Teksta vietturis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v-LV" smtClean="0"/>
              <a:t>Noklikšķiniet, lai rediģētu šablona teksta stilus</a:t>
            </a:r>
          </a:p>
        </p:txBody>
      </p:sp>
      <p:sp>
        <p:nvSpPr>
          <p:cNvPr id="5" name="Satura vietturis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6" name="Satura vietturis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7" name="Datuma vietturis 6"/>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8" name="Kājenes vietturis 7"/>
          <p:cNvSpPr>
            <a:spLocks noGrp="1"/>
          </p:cNvSpPr>
          <p:nvPr>
            <p:ph type="ftr" sz="quarter" idx="11"/>
          </p:nvPr>
        </p:nvSpPr>
        <p:spPr/>
        <p:txBody>
          <a:bodyPr/>
          <a:lstStyle>
            <a:extLst/>
          </a:lstStyle>
          <a:p>
            <a:endParaRPr lang="lv-LV"/>
          </a:p>
        </p:txBody>
      </p:sp>
      <p:sp>
        <p:nvSpPr>
          <p:cNvPr id="9" name="Slaida numura vietturis 8"/>
          <p:cNvSpPr>
            <a:spLocks noGrp="1"/>
          </p:cNvSpPr>
          <p:nvPr>
            <p:ph type="sldNum" sz="quarter" idx="12"/>
          </p:nvPr>
        </p:nvSpPr>
        <p:spPr/>
        <p:txBody>
          <a:bodyPr/>
          <a:lstStyle>
            <a:extLst/>
          </a:lstStyle>
          <a:p>
            <a:fld id="{81AD6947-516A-4AA8-AC9A-9AE7F7BC9673}"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3" name="Datuma vietturis 2"/>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4" name="Kājenes vietturis 3"/>
          <p:cNvSpPr>
            <a:spLocks noGrp="1"/>
          </p:cNvSpPr>
          <p:nvPr>
            <p:ph type="ftr" sz="quarter" idx="11"/>
          </p:nvPr>
        </p:nvSpPr>
        <p:spPr/>
        <p:txBody>
          <a:bodyPr/>
          <a:lstStyle>
            <a:extLst/>
          </a:lstStyle>
          <a:p>
            <a:endParaRPr lang="lv-LV"/>
          </a:p>
        </p:txBody>
      </p:sp>
      <p:sp>
        <p:nvSpPr>
          <p:cNvPr id="5" name="Slaida numura vietturis 4"/>
          <p:cNvSpPr>
            <a:spLocks noGrp="1"/>
          </p:cNvSpPr>
          <p:nvPr>
            <p:ph type="sldNum" sz="quarter" idx="12"/>
          </p:nvPr>
        </p:nvSpPr>
        <p:spPr/>
        <p:txBody>
          <a:bodyPr/>
          <a:lstStyle>
            <a:extLst/>
          </a:lstStyle>
          <a:p>
            <a:fld id="{81AD6947-516A-4AA8-AC9A-9AE7F7BC9673}" type="slidenum">
              <a:rPr lang="lv-LV" smtClean="0"/>
              <a:pPr/>
              <a:t>‹#›</a:t>
            </a:fld>
            <a:endParaRPr lang="lv-LV"/>
          </a:p>
        </p:txBody>
      </p:sp>
      <p:sp>
        <p:nvSpPr>
          <p:cNvPr id="6" name="Virsraksts 5"/>
          <p:cNvSpPr>
            <a:spLocks noGrp="1"/>
          </p:cNvSpPr>
          <p:nvPr>
            <p:ph type="title"/>
          </p:nvPr>
        </p:nvSpPr>
        <p:spPr/>
        <p:txBody>
          <a:bodyPr rtlCol="0"/>
          <a:lstStyle>
            <a:extLst/>
          </a:lstStyle>
          <a:p>
            <a:r>
              <a:rPr kumimoji="0" lang="lv-LV" smtClean="0"/>
              <a:t>Rediģēt šablona virsraksta stilu</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extLst/>
          </a:lstStyle>
          <a:p>
            <a:fld id="{EFF58E23-8210-4CB5-8902-A65D9A8DB141}" type="datetimeFigureOut">
              <a:rPr lang="lv-LV" smtClean="0"/>
              <a:pPr/>
              <a:t>2014.04.13.</a:t>
            </a:fld>
            <a:endParaRPr lang="lv-LV"/>
          </a:p>
        </p:txBody>
      </p:sp>
      <p:sp>
        <p:nvSpPr>
          <p:cNvPr id="3" name="Kājenes vietturis 2"/>
          <p:cNvSpPr>
            <a:spLocks noGrp="1"/>
          </p:cNvSpPr>
          <p:nvPr>
            <p:ph type="ftr" sz="quarter" idx="11"/>
          </p:nvPr>
        </p:nvSpPr>
        <p:spPr/>
        <p:txBody>
          <a:bodyPr/>
          <a:lstStyle>
            <a:extLst/>
          </a:lstStyle>
          <a:p>
            <a:endParaRPr lang="lv-LV"/>
          </a:p>
        </p:txBody>
      </p:sp>
      <p:sp>
        <p:nvSpPr>
          <p:cNvPr id="4" name="Slaida numura vietturis 3"/>
          <p:cNvSpPr>
            <a:spLocks noGrp="1"/>
          </p:cNvSpPr>
          <p:nvPr>
            <p:ph type="sldNum" sz="quarter" idx="12"/>
          </p:nvPr>
        </p:nvSpPr>
        <p:spPr/>
        <p:txBody>
          <a:bodyPr/>
          <a:lstStyle>
            <a:extLst/>
          </a:lstStyle>
          <a:p>
            <a:fld id="{81AD6947-516A-4AA8-AC9A-9AE7F7BC9673}"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lv-LV" smtClean="0"/>
              <a:t>Rediģēt šablona virsraksta stilu</a:t>
            </a:r>
            <a:endParaRPr kumimoji="0" lang="en-US"/>
          </a:p>
        </p:txBody>
      </p:sp>
      <p:sp>
        <p:nvSpPr>
          <p:cNvPr id="3" name="Teksta vietturis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lv-LV" smtClean="0"/>
              <a:t>Noklikšķiniet, lai rediģētu šablona teksta stilus</a:t>
            </a:r>
          </a:p>
        </p:txBody>
      </p:sp>
      <p:sp>
        <p:nvSpPr>
          <p:cNvPr id="4" name="Satura vietturis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a:xfrm>
            <a:off x="6727032" y="6407944"/>
            <a:ext cx="1920240" cy="365760"/>
          </a:xfrm>
        </p:spPr>
        <p:txBody>
          <a:bodyPr/>
          <a:lstStyle>
            <a:extLst/>
          </a:lstStyle>
          <a:p>
            <a:fld id="{EFF58E23-8210-4CB5-8902-A65D9A8DB141}" type="datetimeFigureOut">
              <a:rPr lang="lv-LV" smtClean="0"/>
              <a:pPr/>
              <a:t>2014.04.13.</a:t>
            </a:fld>
            <a:endParaRPr lang="lv-LV"/>
          </a:p>
        </p:txBody>
      </p:sp>
      <p:sp>
        <p:nvSpPr>
          <p:cNvPr id="6" name="Kājenes vietturis 5"/>
          <p:cNvSpPr>
            <a:spLocks noGrp="1"/>
          </p:cNvSpPr>
          <p:nvPr>
            <p:ph type="ftr" sz="quarter" idx="11"/>
          </p:nvPr>
        </p:nvSpPr>
        <p:spPr/>
        <p:txBody>
          <a:bodyPr/>
          <a:lstStyle>
            <a:extLst/>
          </a:lstStyle>
          <a:p>
            <a:endParaRPr lang="lv-LV"/>
          </a:p>
        </p:txBody>
      </p:sp>
      <p:sp>
        <p:nvSpPr>
          <p:cNvPr id="7" name="Slaida numura vietturis 6"/>
          <p:cNvSpPr>
            <a:spLocks noGrp="1"/>
          </p:cNvSpPr>
          <p:nvPr>
            <p:ph type="sldNum" sz="quarter" idx="12"/>
          </p:nvPr>
        </p:nvSpPr>
        <p:spPr/>
        <p:txBody>
          <a:bodyPr/>
          <a:lstStyle>
            <a:extLst/>
          </a:lstStyle>
          <a:p>
            <a:fld id="{81AD6947-516A-4AA8-AC9A-9AE7F7BC9673}"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4" name="Teksta vietturis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lv-LV" smtClean="0"/>
              <a:t>Noklikšķiniet, lai rediģētu šablona teksta stilus</a:t>
            </a:r>
          </a:p>
        </p:txBody>
      </p:sp>
      <p:sp>
        <p:nvSpPr>
          <p:cNvPr id="3" name="Attēla vietturis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lv-LV" smtClean="0"/>
              <a:t>Lai pievienotu attēlu, noklikšķiniet uz ikonas</a:t>
            </a:r>
            <a:endParaRPr kumimoji="0" lang="en-US" dirty="0"/>
          </a:p>
        </p:txBody>
      </p:sp>
      <p:sp>
        <p:nvSpPr>
          <p:cNvPr id="5" name="Datuma vietturis 4"/>
          <p:cNvSpPr>
            <a:spLocks noGrp="1"/>
          </p:cNvSpPr>
          <p:nvPr>
            <p:ph type="dt" sz="half" idx="10"/>
          </p:nvPr>
        </p:nvSpPr>
        <p:spPr/>
        <p:txBody>
          <a:bodyPr/>
          <a:lstStyle>
            <a:lvl1pPr>
              <a:defRPr>
                <a:solidFill>
                  <a:schemeClr val="tx1"/>
                </a:solidFill>
              </a:defRPr>
            </a:lvl1pPr>
            <a:extLst/>
          </a:lstStyle>
          <a:p>
            <a:fld id="{EFF58E23-8210-4CB5-8902-A65D9A8DB141}" type="datetimeFigureOut">
              <a:rPr lang="lv-LV" smtClean="0"/>
              <a:pPr/>
              <a:t>2014.04.13.</a:t>
            </a:fld>
            <a:endParaRPr lang="lv-LV"/>
          </a:p>
        </p:txBody>
      </p:sp>
      <p:sp>
        <p:nvSpPr>
          <p:cNvPr id="6" name="Kājenes vietturis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lv-LV"/>
          </a:p>
        </p:txBody>
      </p:sp>
      <p:sp>
        <p:nvSpPr>
          <p:cNvPr id="7" name="Slaida numura vietturis 6"/>
          <p:cNvSpPr>
            <a:spLocks noGrp="1"/>
          </p:cNvSpPr>
          <p:nvPr>
            <p:ph type="sldNum" sz="quarter" idx="12"/>
          </p:nvPr>
        </p:nvSpPr>
        <p:spPr/>
        <p:txBody>
          <a:bodyPr/>
          <a:lstStyle>
            <a:lvl1pPr>
              <a:defRPr>
                <a:solidFill>
                  <a:schemeClr val="tx1"/>
                </a:solidFill>
              </a:defRPr>
            </a:lvl1pPr>
            <a:extLst/>
          </a:lstStyle>
          <a:p>
            <a:fld id="{81AD6947-516A-4AA8-AC9A-9AE7F7BC9673}" type="slidenum">
              <a:rPr lang="lv-LV" smtClean="0"/>
              <a:pPr/>
              <a:t>‹#›</a:t>
            </a:fld>
            <a:endParaRPr lang="lv-LV"/>
          </a:p>
        </p:txBody>
      </p:sp>
      <p:sp>
        <p:nvSpPr>
          <p:cNvPr id="2" name="Virsrakst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lv-LV" smtClean="0"/>
              <a:t>Rediģēt šablona virsraksta stilu</a:t>
            </a:r>
            <a:endParaRPr kumimoji="0" lang="en-US"/>
          </a:p>
        </p:txBody>
      </p:sp>
      <p:sp>
        <p:nvSpPr>
          <p:cNvPr id="8" name="Brīvform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Brīvform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aisnleņķa trīsstūris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Taisns savienotājs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V veida bultiņ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V veida bultiņ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Brīvform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Brīvform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aisnleņķa trīsstūris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Taisns savienotājs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Virsraksta viettur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lv-LV" smtClean="0"/>
              <a:t>Rediģēt šablona virsraksta stilu</a:t>
            </a:r>
            <a:endParaRPr kumimoji="0" lang="en-US"/>
          </a:p>
        </p:txBody>
      </p:sp>
      <p:sp>
        <p:nvSpPr>
          <p:cNvPr id="30" name="Teksta vietturis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lv-LV" smtClean="0"/>
              <a:t>Noklikšķiniet, lai rediģētu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10" name="Datuma vietturis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F58E23-8210-4CB5-8902-A65D9A8DB141}" type="datetimeFigureOut">
              <a:rPr lang="lv-LV" smtClean="0"/>
              <a:pPr/>
              <a:t>2014.04.13.</a:t>
            </a:fld>
            <a:endParaRPr lang="lv-LV"/>
          </a:p>
        </p:txBody>
      </p:sp>
      <p:sp>
        <p:nvSpPr>
          <p:cNvPr id="22" name="Kājenes vietturis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lv-LV"/>
          </a:p>
        </p:txBody>
      </p:sp>
      <p:sp>
        <p:nvSpPr>
          <p:cNvPr id="18" name="Slaida numura vietturis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AD6947-516A-4AA8-AC9A-9AE7F7BC9673}"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1752601"/>
            <a:ext cx="7772400" cy="1829761"/>
          </a:xfrm>
        </p:spPr>
        <p:txBody>
          <a:bodyPr>
            <a:normAutofit fontScale="90000"/>
          </a:bodyPr>
          <a:lstStyle/>
          <a:p>
            <a:pPr lvl="0" algn="ctr"/>
            <a:r>
              <a:rPr lang="lv-LV" sz="4400" dirty="0" smtClean="0"/>
              <a:t/>
            </a:r>
            <a:br>
              <a:rPr lang="lv-LV" sz="4400" dirty="0" smtClean="0"/>
            </a:br>
            <a:r>
              <a:rPr lang="lv-LV" sz="4400" dirty="0" smtClean="0"/>
              <a:t/>
            </a:r>
            <a:br>
              <a:rPr lang="lv-LV" sz="4400" dirty="0" smtClean="0"/>
            </a:br>
            <a:r>
              <a:rPr lang="lv-LV" sz="4400" dirty="0"/>
              <a:t/>
            </a:r>
            <a:br>
              <a:rPr lang="lv-LV" sz="4400" dirty="0"/>
            </a:br>
            <a:r>
              <a:rPr lang="lv-LV" sz="4400" dirty="0" smtClean="0"/>
              <a:t>THE </a:t>
            </a:r>
            <a:r>
              <a:rPr lang="lv-LV" sz="4400" dirty="0"/>
              <a:t>LATVIAN ASSOCIATION OF HIGHER EDUCATION INSTITUTIONS </a:t>
            </a:r>
            <a:r>
              <a:rPr lang="lv-LV" sz="4400" dirty="0" smtClean="0"/>
              <a:t/>
            </a:r>
            <a:br>
              <a:rPr lang="lv-LV" sz="4400" dirty="0" smtClean="0"/>
            </a:br>
            <a:r>
              <a:rPr lang="lv-LV" sz="4400" dirty="0" smtClean="0"/>
              <a:t>FOR </a:t>
            </a:r>
            <a:r>
              <a:rPr lang="lv-LV" sz="4400" dirty="0"/>
              <a:t>LIFELONG LEARNING </a:t>
            </a:r>
            <a:r>
              <a:rPr lang="lv-LV" sz="4400" dirty="0" smtClean="0"/>
              <a:t> </a:t>
            </a:r>
            <a:endParaRPr lang="lv-LV" sz="4400" dirty="0"/>
          </a:p>
        </p:txBody>
      </p:sp>
      <p:sp>
        <p:nvSpPr>
          <p:cNvPr id="3" name="Apakšvirsraksts 2"/>
          <p:cNvSpPr>
            <a:spLocks noGrp="1"/>
          </p:cNvSpPr>
          <p:nvPr>
            <p:ph type="subTitle" idx="1"/>
          </p:nvPr>
        </p:nvSpPr>
        <p:spPr>
          <a:xfrm>
            <a:off x="685800" y="4149079"/>
            <a:ext cx="7772400" cy="662231"/>
          </a:xfrm>
        </p:spPr>
        <p:txBody>
          <a:bodyPr/>
          <a:lstStyle/>
          <a:p>
            <a:endParaRPr 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lvl="2"/>
            <a:r>
              <a:rPr lang="en-GB" sz="2800" dirty="0" smtClean="0"/>
              <a:t>observe the statutes of the Association and comply to  the decisions of the Association governing bodies;</a:t>
            </a:r>
          </a:p>
          <a:p>
            <a:pPr lvl="2"/>
            <a:r>
              <a:rPr lang="en-GB" sz="2800" dirty="0" smtClean="0"/>
              <a:t>pay a membership fee in the amount and in compliance with the procedures agreed by the General Meeting;</a:t>
            </a:r>
          </a:p>
          <a:p>
            <a:pPr lvl="2"/>
            <a:r>
              <a:rPr lang="en-GB" sz="2800" dirty="0" smtClean="0"/>
              <a:t>support by active participation accomplishment  of the goals and tasks of the Association.</a:t>
            </a:r>
            <a:endParaRPr lang="en-GB" sz="2800" dirty="0"/>
          </a:p>
        </p:txBody>
      </p:sp>
      <p:sp>
        <p:nvSpPr>
          <p:cNvPr id="3" name="Virsraksts 2"/>
          <p:cNvSpPr>
            <a:spLocks noGrp="1"/>
          </p:cNvSpPr>
          <p:nvPr>
            <p:ph type="title"/>
          </p:nvPr>
        </p:nvSpPr>
        <p:spPr/>
        <p:txBody>
          <a:bodyPr/>
          <a:lstStyle/>
          <a:p>
            <a:r>
              <a:rPr lang="en-GB" dirty="0" smtClean="0">
                <a:effectLst/>
              </a:rPr>
              <a:t>Obligations</a:t>
            </a:r>
            <a:r>
              <a:rPr lang="lv-LV" dirty="0" smtClean="0">
                <a:effectLst/>
              </a:rPr>
              <a:t> </a:t>
            </a:r>
            <a:r>
              <a:rPr lang="en-GB" dirty="0" smtClean="0">
                <a:effectLst/>
              </a:rPr>
              <a:t>of the Members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lvl="2"/>
            <a:r>
              <a:rPr lang="en-GB" sz="2400" b="1" dirty="0" smtClean="0"/>
              <a:t>member admission fee </a:t>
            </a:r>
            <a:r>
              <a:rPr lang="en-GB" sz="2400" dirty="0" smtClean="0"/>
              <a:t>( xxx  ) and </a:t>
            </a:r>
            <a:r>
              <a:rPr lang="en-GB" sz="2400" b="1" dirty="0" smtClean="0"/>
              <a:t>membership fees</a:t>
            </a:r>
            <a:r>
              <a:rPr lang="en-GB" sz="2400" dirty="0" smtClean="0"/>
              <a:t> (xx per year);</a:t>
            </a:r>
          </a:p>
          <a:p>
            <a:pPr lvl="2"/>
            <a:r>
              <a:rPr lang="en-GB" sz="2400" b="1" dirty="0" smtClean="0"/>
              <a:t>donations, gifts</a:t>
            </a:r>
            <a:r>
              <a:rPr lang="en-GB" sz="2400" dirty="0" smtClean="0"/>
              <a:t>, inheritances and legacies;</a:t>
            </a:r>
          </a:p>
          <a:p>
            <a:pPr lvl="2"/>
            <a:r>
              <a:rPr lang="en-GB" sz="2400" dirty="0" smtClean="0"/>
              <a:t>income from business and professional activities;</a:t>
            </a:r>
          </a:p>
          <a:p>
            <a:pPr lvl="2"/>
            <a:r>
              <a:rPr lang="en-GB" sz="2400" b="1" dirty="0" smtClean="0"/>
              <a:t>project funding </a:t>
            </a:r>
            <a:r>
              <a:rPr lang="en-GB" sz="2400" dirty="0" smtClean="0"/>
              <a:t>from Latvian, foreign and international (such as European Union) funds, organizations, institutions, companies, private individuals;</a:t>
            </a:r>
          </a:p>
          <a:p>
            <a:pPr lvl="2"/>
            <a:r>
              <a:rPr lang="en-GB" sz="2400" dirty="0" smtClean="0"/>
              <a:t>property purchased  by the Association</a:t>
            </a:r>
            <a:r>
              <a:rPr lang="en-GB" sz="2400" dirty="0" smtClean="0"/>
              <a:t>.</a:t>
            </a:r>
            <a:endParaRPr lang="en-GB" sz="2400" dirty="0"/>
          </a:p>
        </p:txBody>
      </p:sp>
      <p:sp>
        <p:nvSpPr>
          <p:cNvPr id="3" name="Virsraksts 2"/>
          <p:cNvSpPr>
            <a:spLocks noGrp="1"/>
          </p:cNvSpPr>
          <p:nvPr>
            <p:ph type="title"/>
          </p:nvPr>
        </p:nvSpPr>
        <p:spPr/>
        <p:txBody>
          <a:bodyPr>
            <a:normAutofit fontScale="90000"/>
          </a:bodyPr>
          <a:lstStyle/>
          <a:p>
            <a:pPr lvl="0"/>
            <a:r>
              <a:rPr lang="lv-LV" dirty="0" smtClean="0"/>
              <a:t/>
            </a:r>
            <a:br>
              <a:rPr lang="lv-LV" dirty="0" smtClean="0"/>
            </a:br>
            <a:r>
              <a:rPr lang="en-GB" dirty="0" smtClean="0"/>
              <a:t>Funds of the Association</a:t>
            </a:r>
            <a:br>
              <a:rPr lang="en-GB" dirty="0" smtClean="0"/>
            </a:b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lstStyle/>
          <a:p>
            <a:pPr lvl="0"/>
            <a:r>
              <a:rPr lang="en-GB" dirty="0" smtClean="0"/>
              <a:t>The financial and economic control of the Association is implemented by an </a:t>
            </a:r>
            <a:r>
              <a:rPr lang="en-GB" b="1" dirty="0" smtClean="0"/>
              <a:t>auditor</a:t>
            </a:r>
            <a:r>
              <a:rPr lang="en-GB" dirty="0" smtClean="0"/>
              <a:t> who is elected by the General Meeting for a two year term.</a:t>
            </a:r>
            <a:endParaRPr lang="en-GB" dirty="0"/>
          </a:p>
        </p:txBody>
      </p:sp>
      <p:sp>
        <p:nvSpPr>
          <p:cNvPr id="3" name="Virsraksts 2"/>
          <p:cNvSpPr>
            <a:spLocks noGrp="1"/>
          </p:cNvSpPr>
          <p:nvPr>
            <p:ph type="title"/>
          </p:nvPr>
        </p:nvSpPr>
        <p:spPr/>
        <p:txBody>
          <a:bodyPr>
            <a:normAutofit/>
          </a:bodyPr>
          <a:lstStyle/>
          <a:p>
            <a:r>
              <a:rPr lang="en-GB" dirty="0" smtClean="0">
                <a:effectLst/>
              </a:rPr>
              <a:t>Control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fontScale="92500" lnSpcReduction="10000"/>
          </a:bodyPr>
          <a:lstStyle/>
          <a:p>
            <a:r>
              <a:rPr lang="en-GB" dirty="0" smtClean="0"/>
              <a:t>Daugavpils University</a:t>
            </a:r>
          </a:p>
          <a:p>
            <a:r>
              <a:rPr lang="en-GB" dirty="0" smtClean="0"/>
              <a:t>Latvia University of Agriculture</a:t>
            </a:r>
          </a:p>
          <a:p>
            <a:r>
              <a:rPr lang="en-GB" dirty="0" smtClean="0"/>
              <a:t>Latvian Academy of Sport Education</a:t>
            </a:r>
          </a:p>
          <a:p>
            <a:r>
              <a:rPr lang="en-GB" dirty="0" smtClean="0"/>
              <a:t>University </a:t>
            </a:r>
            <a:r>
              <a:rPr lang="en-GB" dirty="0" smtClean="0"/>
              <a:t>of </a:t>
            </a:r>
            <a:r>
              <a:rPr lang="en-GB" dirty="0" smtClean="0"/>
              <a:t>Latvia</a:t>
            </a:r>
          </a:p>
          <a:p>
            <a:r>
              <a:rPr lang="en-GB" dirty="0" smtClean="0"/>
              <a:t>Liepaja University</a:t>
            </a:r>
          </a:p>
          <a:p>
            <a:r>
              <a:rPr lang="en-GB" dirty="0" smtClean="0"/>
              <a:t>Riga Teacher Training and Educational Management</a:t>
            </a:r>
          </a:p>
          <a:p>
            <a:r>
              <a:rPr lang="en-GB" dirty="0" smtClean="0"/>
              <a:t>Riga </a:t>
            </a:r>
            <a:r>
              <a:rPr lang="en-GB" dirty="0" err="1" smtClean="0"/>
              <a:t>Stradins</a:t>
            </a:r>
            <a:r>
              <a:rPr lang="en-GB" dirty="0" smtClean="0"/>
              <a:t> University;</a:t>
            </a:r>
            <a:endParaRPr lang="en-GB" dirty="0" smtClean="0"/>
          </a:p>
          <a:p>
            <a:r>
              <a:rPr lang="en-GB" dirty="0" smtClean="0"/>
              <a:t>R</a:t>
            </a:r>
            <a:r>
              <a:rPr lang="lv-LV" dirty="0" smtClean="0"/>
              <a:t>i</a:t>
            </a:r>
            <a:r>
              <a:rPr lang="en-GB" dirty="0" err="1" smtClean="0"/>
              <a:t>ga</a:t>
            </a:r>
            <a:r>
              <a:rPr lang="en-GB" dirty="0" smtClean="0"/>
              <a:t> Technical</a:t>
            </a:r>
            <a:r>
              <a:rPr lang="en-GB" dirty="0" smtClean="0"/>
              <a:t> University</a:t>
            </a:r>
            <a:r>
              <a:rPr lang="en-GB" dirty="0" smtClean="0"/>
              <a:t> </a:t>
            </a:r>
          </a:p>
          <a:p>
            <a:r>
              <a:rPr lang="en-GB" dirty="0" err="1" smtClean="0"/>
              <a:t>Ventspils</a:t>
            </a:r>
            <a:r>
              <a:rPr lang="en-GB" dirty="0" smtClean="0"/>
              <a:t> University College</a:t>
            </a:r>
          </a:p>
          <a:p>
            <a:r>
              <a:rPr lang="en-GB" dirty="0" err="1" smtClean="0"/>
              <a:t>Vidzeme</a:t>
            </a:r>
            <a:r>
              <a:rPr lang="en-GB" dirty="0" smtClean="0"/>
              <a:t> University of Applied Sciences</a:t>
            </a:r>
          </a:p>
          <a:p>
            <a:endParaRPr lang="lv-LV" dirty="0" smtClean="0"/>
          </a:p>
        </p:txBody>
      </p:sp>
      <p:sp>
        <p:nvSpPr>
          <p:cNvPr id="3" name="Virsraksts 2"/>
          <p:cNvSpPr>
            <a:spLocks noGrp="1"/>
          </p:cNvSpPr>
          <p:nvPr>
            <p:ph type="title"/>
          </p:nvPr>
        </p:nvSpPr>
        <p:spPr/>
        <p:txBody>
          <a:bodyPr/>
          <a:lstStyle/>
          <a:p>
            <a:r>
              <a:rPr lang="en-GB" dirty="0" smtClean="0"/>
              <a:t>Founders</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r>
              <a:rPr lang="en-GB" sz="3600" dirty="0" smtClean="0"/>
              <a:t>support education in Latvia by  promoting development of life-long learning at higher education institutions</a:t>
            </a:r>
            <a:endParaRPr lang="en-GB" sz="3600" dirty="0"/>
          </a:p>
        </p:txBody>
      </p:sp>
      <p:sp>
        <p:nvSpPr>
          <p:cNvPr id="3" name="Virsraksts 2"/>
          <p:cNvSpPr>
            <a:spLocks noGrp="1"/>
          </p:cNvSpPr>
          <p:nvPr>
            <p:ph type="title"/>
          </p:nvPr>
        </p:nvSpPr>
        <p:spPr/>
        <p:txBody>
          <a:bodyPr/>
          <a:lstStyle/>
          <a:p>
            <a:r>
              <a:rPr lang="en-GB" dirty="0" smtClean="0">
                <a:effectLst/>
              </a:rPr>
              <a:t>Goal of the Association</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539552" y="908720"/>
            <a:ext cx="8424936" cy="5544616"/>
          </a:xfrm>
        </p:spPr>
        <p:txBody>
          <a:bodyPr>
            <a:noAutofit/>
          </a:bodyPr>
          <a:lstStyle/>
          <a:p>
            <a:pPr lvl="2"/>
            <a:r>
              <a:rPr lang="en-GB" sz="1800" dirty="0" smtClean="0"/>
              <a:t>stimulate  the </a:t>
            </a:r>
            <a:r>
              <a:rPr lang="en-GB" sz="1800" b="1" dirty="0" smtClean="0"/>
              <a:t>revision of education related terminology in Latvia </a:t>
            </a:r>
            <a:r>
              <a:rPr lang="en-GB" sz="1800" dirty="0" smtClean="0"/>
              <a:t>and ensure its compliance with international (European and global) standards;</a:t>
            </a:r>
            <a:endParaRPr lang="en-GB" sz="1800" dirty="0" smtClean="0"/>
          </a:p>
          <a:p>
            <a:pPr lvl="2"/>
            <a:r>
              <a:rPr lang="en-GB" sz="1800" dirty="0" smtClean="0"/>
              <a:t>on the basis of the information provided by the members </a:t>
            </a:r>
            <a:r>
              <a:rPr lang="en-GB" sz="1800" b="1" dirty="0" smtClean="0"/>
              <a:t>formulate a uniform opinion of the association on matters within its competence and on behalf of the members share the opinion with  the general public  and specific legal entities.</a:t>
            </a:r>
            <a:r>
              <a:rPr lang="en-GB" sz="1800" dirty="0" smtClean="0"/>
              <a:t> The activities development of legal regulations and amendments, participation in debates on  planning documents, laws,  regulations and other decisions prepared by state and local authorities;</a:t>
            </a:r>
          </a:p>
          <a:p>
            <a:pPr lvl="2"/>
            <a:r>
              <a:rPr lang="en-GB" sz="1800" b="1" dirty="0" smtClean="0"/>
              <a:t>create and maintain a database of adult education and continuing education programs and courses offered by  the members and provide public availability of the database</a:t>
            </a:r>
            <a:r>
              <a:rPr lang="en-GB" sz="1800" dirty="0" smtClean="0"/>
              <a:t>;</a:t>
            </a:r>
          </a:p>
          <a:p>
            <a:pPr lvl="2"/>
            <a:r>
              <a:rPr lang="en-GB" sz="1800" b="1" dirty="0" smtClean="0"/>
              <a:t>coordinate and implement  joint education programs and courses </a:t>
            </a:r>
            <a:r>
              <a:rPr lang="en-GB" sz="1800" dirty="0" smtClean="0"/>
              <a:t>developed and implemented by the members, inform the general public and legal entities about the availability of the programs;</a:t>
            </a:r>
          </a:p>
          <a:p>
            <a:pPr lvl="2"/>
            <a:r>
              <a:rPr lang="en-GB" sz="1800" dirty="0" smtClean="0"/>
              <a:t>take action towards </a:t>
            </a:r>
            <a:r>
              <a:rPr lang="en-GB" sz="1800" b="1" dirty="0" smtClean="0"/>
              <a:t>recognition of previous academic and professional experience  </a:t>
            </a:r>
            <a:r>
              <a:rPr lang="en-GB" sz="1800" dirty="0" smtClean="0"/>
              <a:t>for the needs of study and continuing </a:t>
            </a:r>
            <a:r>
              <a:rPr lang="lv-LV" sz="1800" dirty="0" smtClean="0"/>
              <a:t>    </a:t>
            </a:r>
            <a:r>
              <a:rPr lang="en-GB" sz="1800" dirty="0" smtClean="0"/>
              <a:t>education programs offered by the members;</a:t>
            </a:r>
          </a:p>
          <a:p>
            <a:endParaRPr lang="lv-LV" sz="1800" dirty="0"/>
          </a:p>
        </p:txBody>
      </p:sp>
      <p:sp>
        <p:nvSpPr>
          <p:cNvPr id="3" name="Virsraksts 2"/>
          <p:cNvSpPr>
            <a:spLocks noGrp="1"/>
          </p:cNvSpPr>
          <p:nvPr>
            <p:ph type="title"/>
          </p:nvPr>
        </p:nvSpPr>
        <p:spPr>
          <a:xfrm>
            <a:off x="467544" y="116632"/>
            <a:ext cx="8229600" cy="1143000"/>
          </a:xfrm>
        </p:spPr>
        <p:txBody>
          <a:bodyPr>
            <a:normAutofit/>
          </a:bodyPr>
          <a:lstStyle/>
          <a:p>
            <a:r>
              <a:rPr lang="en-GB" dirty="0" smtClean="0">
                <a:effectLst/>
              </a:rPr>
              <a:t>Tasks of the Association </a:t>
            </a:r>
            <a:r>
              <a:rPr lang="lv-LV" dirty="0" smtClean="0"/>
              <a:t>(1</a:t>
            </a:r>
            <a:r>
              <a:rPr lang="lv-LV" dirty="0" smtClean="0"/>
              <a:t>)</a:t>
            </a:r>
            <a:endParaRPr lang="lv-LV"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457200" y="1124744"/>
            <a:ext cx="8229600" cy="5400600"/>
          </a:xfrm>
        </p:spPr>
        <p:txBody>
          <a:bodyPr>
            <a:normAutofit/>
          </a:bodyPr>
          <a:lstStyle/>
          <a:p>
            <a:pPr lvl="2"/>
            <a:r>
              <a:rPr lang="en-GB" sz="1700" b="1" dirty="0" smtClean="0"/>
              <a:t>develop and  introduce a mutual recognition system of the results of formal and informal education programs and courses offered by the members</a:t>
            </a:r>
            <a:r>
              <a:rPr lang="en-GB" sz="1700" dirty="0" smtClean="0"/>
              <a:t>, ensure sustainability of such a system ;</a:t>
            </a:r>
          </a:p>
          <a:p>
            <a:pPr lvl="2"/>
            <a:r>
              <a:rPr lang="en-GB" sz="1700" dirty="0" smtClean="0"/>
              <a:t>organize </a:t>
            </a:r>
            <a:r>
              <a:rPr lang="en-GB" sz="1700" b="1" dirty="0" smtClean="0"/>
              <a:t>faculty exchange </a:t>
            </a:r>
            <a:r>
              <a:rPr lang="en-GB" sz="1700" dirty="0" smtClean="0"/>
              <a:t>between the members;</a:t>
            </a:r>
          </a:p>
          <a:p>
            <a:pPr lvl="2"/>
            <a:r>
              <a:rPr lang="en-GB" sz="1700" dirty="0" smtClean="0"/>
              <a:t>organize </a:t>
            </a:r>
            <a:r>
              <a:rPr lang="en-GB" sz="1700" b="1" dirty="0" smtClean="0"/>
              <a:t>exchange visits</a:t>
            </a:r>
            <a:r>
              <a:rPr lang="en-GB" sz="1700" dirty="0" smtClean="0"/>
              <a:t> among the members and in cooperation with other Latvian and foreign institutions;</a:t>
            </a:r>
          </a:p>
          <a:p>
            <a:pPr lvl="2"/>
            <a:r>
              <a:rPr lang="en-GB" sz="1700" dirty="0" smtClean="0"/>
              <a:t>develop and implement measures for </a:t>
            </a:r>
            <a:r>
              <a:rPr lang="en-GB" sz="1700" b="1" dirty="0" smtClean="0"/>
              <a:t>improving teachers’  qualification</a:t>
            </a:r>
            <a:r>
              <a:rPr lang="en-GB" sz="1700" dirty="0" smtClean="0"/>
              <a:t>;</a:t>
            </a:r>
          </a:p>
          <a:p>
            <a:pPr lvl="2"/>
            <a:r>
              <a:rPr lang="en-GB" sz="1700" dirty="0" smtClean="0"/>
              <a:t>promote foreign teachers’ involvement in programs implemented by the association and its members;</a:t>
            </a:r>
          </a:p>
          <a:p>
            <a:pPr lvl="2"/>
            <a:r>
              <a:rPr lang="en-GB" sz="1700" b="1" dirty="0" smtClean="0"/>
              <a:t>represent the members' interests </a:t>
            </a:r>
            <a:r>
              <a:rPr lang="en-GB" sz="1700" dirty="0" smtClean="0"/>
              <a:t>in relations with other organizations and individuals on issues within the Association’s competence;</a:t>
            </a:r>
          </a:p>
          <a:p>
            <a:pPr lvl="2"/>
            <a:r>
              <a:rPr lang="en-GB" sz="1700" b="1" dirty="0" smtClean="0"/>
              <a:t>participate in invitations to tenders  </a:t>
            </a:r>
            <a:r>
              <a:rPr lang="en-GB" sz="1700" dirty="0" smtClean="0"/>
              <a:t>announced by state and local institutions or other legal entities, engage the members in executing orders, inform the members about the tenders announced;</a:t>
            </a:r>
          </a:p>
          <a:p>
            <a:endParaRPr lang="lv-LV" dirty="0"/>
          </a:p>
        </p:txBody>
      </p:sp>
      <p:sp>
        <p:nvSpPr>
          <p:cNvPr id="3" name="Virsraksts 2"/>
          <p:cNvSpPr>
            <a:spLocks noGrp="1"/>
          </p:cNvSpPr>
          <p:nvPr>
            <p:ph type="title"/>
          </p:nvPr>
        </p:nvSpPr>
        <p:spPr>
          <a:xfrm>
            <a:off x="457200" y="274638"/>
            <a:ext cx="8229600" cy="994122"/>
          </a:xfrm>
        </p:spPr>
        <p:txBody>
          <a:bodyPr/>
          <a:lstStyle/>
          <a:p>
            <a:r>
              <a:rPr lang="en-GB" dirty="0" smtClean="0">
                <a:effectLst/>
              </a:rPr>
              <a:t>Tasks of the Association</a:t>
            </a:r>
            <a:r>
              <a:rPr lang="en-GB" dirty="0" smtClean="0"/>
              <a:t>(2)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fontScale="92500" lnSpcReduction="10000"/>
          </a:bodyPr>
          <a:lstStyle/>
          <a:p>
            <a:pPr lvl="2"/>
            <a:r>
              <a:rPr lang="en-GB" sz="2200" dirty="0" smtClean="0"/>
              <a:t>do research in the field of education;</a:t>
            </a:r>
          </a:p>
          <a:p>
            <a:pPr lvl="2"/>
            <a:r>
              <a:rPr lang="en-GB" sz="2200" dirty="0" smtClean="0"/>
              <a:t>promote public awareness on lifelong learning issues;</a:t>
            </a:r>
          </a:p>
          <a:p>
            <a:pPr lvl="2"/>
            <a:r>
              <a:rPr lang="en-GB" sz="2200" dirty="0" smtClean="0"/>
              <a:t>publish books and other printed materials, make audio and video recordings and other materials;</a:t>
            </a:r>
          </a:p>
          <a:p>
            <a:pPr lvl="2"/>
            <a:r>
              <a:rPr lang="en-GB" sz="2200" dirty="0" smtClean="0"/>
              <a:t>organize events (conferences, fairs, seminars, etc.);</a:t>
            </a:r>
          </a:p>
          <a:p>
            <a:pPr lvl="2"/>
            <a:r>
              <a:rPr lang="en-GB" sz="2200" dirty="0" smtClean="0"/>
              <a:t>disseminate information about the activities of the Association and the members via the Association website,  mass media and publications, by participating in conferences and seminars, use any other means of spreading information;</a:t>
            </a:r>
          </a:p>
          <a:p>
            <a:pPr lvl="2"/>
            <a:r>
              <a:rPr lang="en-GB" sz="2200" dirty="0" smtClean="0"/>
              <a:t>cooperate with other organizations on the issues within the competence of the Association;</a:t>
            </a:r>
          </a:p>
          <a:p>
            <a:pPr lvl="2"/>
            <a:r>
              <a:rPr lang="en-GB" sz="2200" dirty="0" smtClean="0"/>
              <a:t>implement international and national projects either by individual members or in collaboration with other  members, regardless of the funding source.</a:t>
            </a:r>
          </a:p>
          <a:p>
            <a:endParaRPr lang="lv-LV" dirty="0"/>
          </a:p>
        </p:txBody>
      </p:sp>
      <p:sp>
        <p:nvSpPr>
          <p:cNvPr id="3" name="Virsraksts 2"/>
          <p:cNvSpPr>
            <a:spLocks noGrp="1"/>
          </p:cNvSpPr>
          <p:nvPr>
            <p:ph type="title"/>
          </p:nvPr>
        </p:nvSpPr>
        <p:spPr/>
        <p:txBody>
          <a:bodyPr/>
          <a:lstStyle/>
          <a:p>
            <a:r>
              <a:rPr lang="en-GB" dirty="0" smtClean="0">
                <a:effectLst/>
              </a:rPr>
              <a:t>Tasks of the Association </a:t>
            </a:r>
            <a:r>
              <a:rPr lang="lv-LV" dirty="0" smtClean="0"/>
              <a:t>(3</a:t>
            </a:r>
            <a:r>
              <a:rPr lang="lv-LV" dirty="0" smtClean="0"/>
              <a:t>)</a:t>
            </a:r>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fontScale="92500" lnSpcReduction="20000"/>
          </a:bodyPr>
          <a:lstStyle/>
          <a:p>
            <a:pPr lvl="0"/>
            <a:r>
              <a:rPr lang="en-GB" sz="2800" dirty="0" smtClean="0"/>
              <a:t>The governing bodies of the Association are </a:t>
            </a:r>
            <a:endParaRPr lang="lv-LV" sz="2800" dirty="0" smtClean="0"/>
          </a:p>
          <a:p>
            <a:pPr lvl="1"/>
            <a:r>
              <a:rPr lang="en-GB" sz="2400" b="1" dirty="0" smtClean="0"/>
              <a:t>a General  Meeting of the Members, </a:t>
            </a:r>
            <a:endParaRPr lang="lv-LV" sz="2400" b="1" dirty="0" smtClean="0"/>
          </a:p>
          <a:p>
            <a:pPr lvl="1"/>
            <a:r>
              <a:rPr lang="en-GB" sz="2400" b="1" dirty="0" smtClean="0"/>
              <a:t>the Board</a:t>
            </a:r>
            <a:r>
              <a:rPr lang="lv-LV" sz="2400" b="1" dirty="0" smtClean="0"/>
              <a:t>,</a:t>
            </a:r>
          </a:p>
          <a:p>
            <a:pPr lvl="1"/>
            <a:r>
              <a:rPr lang="en-GB" sz="2400" b="1" dirty="0" smtClean="0"/>
              <a:t>the Council</a:t>
            </a:r>
            <a:r>
              <a:rPr lang="en-GB" sz="2400" dirty="0" smtClean="0"/>
              <a:t>;</a:t>
            </a:r>
          </a:p>
          <a:p>
            <a:pPr lvl="0"/>
            <a:r>
              <a:rPr lang="en-GB" sz="2800" dirty="0" smtClean="0"/>
              <a:t>The General  Meeting is the supreme body of the Association;</a:t>
            </a:r>
            <a:endParaRPr lang="en-GB" sz="2800" dirty="0" smtClean="0"/>
          </a:p>
          <a:p>
            <a:pPr lvl="0"/>
            <a:r>
              <a:rPr lang="en-GB" sz="2800" dirty="0" smtClean="0"/>
              <a:t>Each Member is entitled to participate at the General Meeting;</a:t>
            </a:r>
          </a:p>
          <a:p>
            <a:pPr lvl="0"/>
            <a:r>
              <a:rPr lang="en-GB" sz="2800" dirty="0" smtClean="0"/>
              <a:t>The members delegate a representative to participate in the General Meeting.  The warrant to participate in the General Meeting, including the warrant to vote is to be issued in writing.</a:t>
            </a:r>
            <a:endParaRPr lang="en-GB" sz="2800" dirty="0"/>
          </a:p>
        </p:txBody>
      </p:sp>
      <p:sp>
        <p:nvSpPr>
          <p:cNvPr id="3" name="Virsraksts 2"/>
          <p:cNvSpPr>
            <a:spLocks noGrp="1"/>
          </p:cNvSpPr>
          <p:nvPr>
            <p:ph type="title"/>
          </p:nvPr>
        </p:nvSpPr>
        <p:spPr/>
        <p:txBody>
          <a:bodyPr>
            <a:normAutofit fontScale="90000"/>
          </a:bodyPr>
          <a:lstStyle/>
          <a:p>
            <a:r>
              <a:rPr lang="lv-LV" sz="3600" dirty="0" smtClean="0">
                <a:effectLst/>
              </a:rPr>
              <a:t/>
            </a:r>
            <a:br>
              <a:rPr lang="lv-LV" sz="3600" dirty="0" smtClean="0">
                <a:effectLst/>
              </a:rPr>
            </a:br>
            <a:r>
              <a:rPr lang="en-GB" sz="3600" dirty="0" smtClean="0">
                <a:effectLst/>
              </a:rPr>
              <a:t>Governing bodies and structural units of the Association</a:t>
            </a:r>
            <a:r>
              <a:rPr lang="en-GB" dirty="0" smtClean="0"/>
              <a:t/>
            </a:r>
            <a:br>
              <a:rPr lang="en-GB" dirty="0" smtClean="0"/>
            </a:b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lnSpcReduction="10000"/>
          </a:bodyPr>
          <a:lstStyle/>
          <a:p>
            <a:pPr lvl="1"/>
            <a:r>
              <a:rPr lang="en-GB" sz="2400" dirty="0" smtClean="0"/>
              <a:t>The </a:t>
            </a:r>
            <a:r>
              <a:rPr lang="en-GB" sz="2400" b="1" dirty="0" smtClean="0"/>
              <a:t>executive body  </a:t>
            </a:r>
            <a:r>
              <a:rPr lang="en-GB" sz="2400" dirty="0" smtClean="0"/>
              <a:t>of the Association is its </a:t>
            </a:r>
            <a:r>
              <a:rPr lang="en-GB" sz="2400" b="1" dirty="0" smtClean="0"/>
              <a:t>Board</a:t>
            </a:r>
            <a:r>
              <a:rPr lang="en-GB" sz="2400" dirty="0" smtClean="0"/>
              <a:t>. The Board consists of </a:t>
            </a:r>
            <a:r>
              <a:rPr lang="en-GB" sz="2400" b="1" dirty="0" smtClean="0"/>
              <a:t>three members</a:t>
            </a:r>
            <a:r>
              <a:rPr lang="en-GB" sz="2400" dirty="0" smtClean="0"/>
              <a:t>. The Board is elected for a term </a:t>
            </a:r>
            <a:r>
              <a:rPr lang="en-GB" sz="2400" b="1" dirty="0" smtClean="0"/>
              <a:t>not exceeding three years</a:t>
            </a:r>
            <a:r>
              <a:rPr lang="en-GB" sz="2400" dirty="0" smtClean="0"/>
              <a:t>. The Board members are not entitled to transfer their powers to third parties.</a:t>
            </a:r>
          </a:p>
          <a:p>
            <a:pPr lvl="0"/>
            <a:r>
              <a:rPr lang="en-GB" sz="2400" dirty="0" smtClean="0"/>
              <a:t>The Board is headed by the </a:t>
            </a:r>
            <a:r>
              <a:rPr lang="en-GB" sz="2400" b="1" dirty="0" smtClean="0"/>
              <a:t>Chair of the Board </a:t>
            </a:r>
            <a:r>
              <a:rPr lang="en-GB" sz="2400" dirty="0" smtClean="0"/>
              <a:t>elected from the board members by the General  Meeting.  At the time the Chair is due to objective reasons unable to perform his/her duties, an acting Chair is appointed by the Council from the members of the Board.</a:t>
            </a:r>
          </a:p>
          <a:p>
            <a:pPr lvl="0" hangingPunct="0"/>
            <a:r>
              <a:rPr lang="en-GB" sz="2400" dirty="0" smtClean="0"/>
              <a:t>Each of the </a:t>
            </a:r>
            <a:r>
              <a:rPr lang="en-GB" sz="2400" b="1" dirty="0" smtClean="0"/>
              <a:t>Board members </a:t>
            </a:r>
            <a:r>
              <a:rPr lang="en-GB" sz="2400" dirty="0" smtClean="0"/>
              <a:t>represents the Association individually.</a:t>
            </a:r>
            <a:r>
              <a:rPr lang="en-GB" sz="2400" dirty="0" smtClean="0"/>
              <a:t> </a:t>
            </a:r>
            <a:endParaRPr lang="en-GB" sz="2400" dirty="0"/>
          </a:p>
        </p:txBody>
      </p:sp>
      <p:sp>
        <p:nvSpPr>
          <p:cNvPr id="4" name="Title 3"/>
          <p:cNvSpPr>
            <a:spLocks noGrp="1"/>
          </p:cNvSpPr>
          <p:nvPr>
            <p:ph type="title"/>
          </p:nvPr>
        </p:nvSpPr>
        <p:spPr/>
        <p:txBody>
          <a:bodyPr>
            <a:normAutofit fontScale="90000"/>
          </a:bodyPr>
          <a:lstStyle/>
          <a:p>
            <a:r>
              <a:rPr lang="lv-LV" sz="4400" dirty="0" smtClean="0">
                <a:effectLst/>
              </a:rPr>
              <a:t/>
            </a:r>
            <a:br>
              <a:rPr lang="lv-LV" sz="4400" dirty="0" smtClean="0">
                <a:effectLst/>
              </a:rPr>
            </a:br>
            <a:r>
              <a:rPr lang="en-GB" sz="4400" dirty="0" smtClean="0">
                <a:effectLst/>
              </a:rPr>
              <a:t>Governing bodies and structural units of the Association</a:t>
            </a:r>
            <a:r>
              <a:rPr lang="lv-LV" dirty="0"/>
              <a:t/>
            </a:r>
            <a:br>
              <a:rPr lang="lv-LV" dirty="0"/>
            </a:br>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fontScale="92500" lnSpcReduction="10000"/>
          </a:bodyPr>
          <a:lstStyle/>
          <a:p>
            <a:pPr lvl="2"/>
            <a:r>
              <a:rPr lang="en-GB" sz="3200" dirty="0" smtClean="0"/>
              <a:t>participate in the management of the Association;</a:t>
            </a:r>
          </a:p>
          <a:p>
            <a:pPr lvl="2"/>
            <a:r>
              <a:rPr lang="en-GB" sz="3200" dirty="0" smtClean="0"/>
              <a:t>receive information about the activities of the Association;</a:t>
            </a:r>
          </a:p>
          <a:p>
            <a:pPr lvl="2"/>
            <a:r>
              <a:rPr lang="en-GB" sz="3200" dirty="0" smtClean="0"/>
              <a:t>take an active part in the events organized by the Association, present proposals on the activities of the Association, suggestions for improvement of its activities and express their opinion.</a:t>
            </a:r>
          </a:p>
          <a:p>
            <a:pPr marL="109728" indent="0">
              <a:buNone/>
            </a:pPr>
            <a:endParaRPr lang="lv-LV" dirty="0"/>
          </a:p>
        </p:txBody>
      </p:sp>
      <p:sp>
        <p:nvSpPr>
          <p:cNvPr id="3" name="Virsraksts 2"/>
          <p:cNvSpPr>
            <a:spLocks noGrp="1"/>
          </p:cNvSpPr>
          <p:nvPr>
            <p:ph type="title"/>
          </p:nvPr>
        </p:nvSpPr>
        <p:spPr/>
        <p:txBody>
          <a:bodyPr/>
          <a:lstStyle/>
          <a:p>
            <a:r>
              <a:rPr lang="en-GB" dirty="0" smtClean="0">
                <a:effectLst/>
              </a:rPr>
              <a:t>Rights of the Members</a:t>
            </a:r>
            <a:endParaRPr lang="en-GB" dirty="0">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tvērtība">
  <a:themeElements>
    <a:clrScheme name="Atvērtīb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tvērtīb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Atvērtīb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TotalTime>
  <Words>863</Words>
  <Application>Microsoft Office PowerPoint</Application>
  <PresentationFormat>On-screen Show (4:3)</PresentationFormat>
  <Paragraphs>64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Atvērtība</vt:lpstr>
      <vt:lpstr>   THE LATVIAN ASSOCIATION OF HIGHER EDUCATION INSTITUTIONS  FOR LIFELONG LEARNING  </vt:lpstr>
      <vt:lpstr>Founders</vt:lpstr>
      <vt:lpstr>Goal of the Association</vt:lpstr>
      <vt:lpstr>Tasks of the Association (1)</vt:lpstr>
      <vt:lpstr>Tasks of the Association(2)</vt:lpstr>
      <vt:lpstr>Tasks of the Association (3)</vt:lpstr>
      <vt:lpstr> Governing bodies and structural units of the Association </vt:lpstr>
      <vt:lpstr> Governing bodies and structural units of the Association </vt:lpstr>
      <vt:lpstr>Rights of the Members</vt:lpstr>
      <vt:lpstr>Obligations of the Members</vt:lpstr>
      <vt:lpstr> Funds of the Association </vt:lpstr>
      <vt:lpstr>Control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LATVIJAS AUGSTĀKĀS IZGLĪTĪBAS MŪŽIZGLĪTĪBAS ASOCIĀCIJA</dc:title>
  <dc:creator>Inguna</dc:creator>
  <cp:lastModifiedBy>Daina</cp:lastModifiedBy>
  <cp:revision>31</cp:revision>
  <dcterms:created xsi:type="dcterms:W3CDTF">2012-12-06T14:40:10Z</dcterms:created>
  <dcterms:modified xsi:type="dcterms:W3CDTF">2014-04-13T16:51:36Z</dcterms:modified>
</cp:coreProperties>
</file>